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63" r:id="rId2"/>
    <p:sldId id="264" r:id="rId3"/>
    <p:sldId id="265" r:id="rId4"/>
    <p:sldId id="268" r:id="rId5"/>
    <p:sldId id="266" r:id="rId6"/>
    <p:sldId id="267" r:id="rId7"/>
    <p:sldId id="269" r:id="rId8"/>
    <p:sldId id="298" r:id="rId9"/>
    <p:sldId id="257" r:id="rId10"/>
    <p:sldId id="299" r:id="rId11"/>
    <p:sldId id="258" r:id="rId12"/>
    <p:sldId id="300" r:id="rId13"/>
    <p:sldId id="259" r:id="rId14"/>
    <p:sldId id="270" r:id="rId15"/>
    <p:sldId id="271" r:id="rId16"/>
    <p:sldId id="262" r:id="rId17"/>
    <p:sldId id="302" r:id="rId18"/>
    <p:sldId id="279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303" r:id="rId31"/>
    <p:sldId id="285" r:id="rId32"/>
    <p:sldId id="286" r:id="rId33"/>
    <p:sldId id="287" r:id="rId34"/>
    <p:sldId id="288" r:id="rId35"/>
    <p:sldId id="289" r:id="rId36"/>
    <p:sldId id="301" r:id="rId37"/>
    <p:sldId id="290" r:id="rId38"/>
    <p:sldId id="291" r:id="rId39"/>
    <p:sldId id="292" r:id="rId40"/>
    <p:sldId id="293" r:id="rId41"/>
    <p:sldId id="304" r:id="rId42"/>
    <p:sldId id="294" r:id="rId43"/>
    <p:sldId id="296" r:id="rId44"/>
    <p:sldId id="295" r:id="rId45"/>
    <p:sldId id="297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3043" autoAdjust="0"/>
  </p:normalViewPr>
  <p:slideViewPr>
    <p:cSldViewPr snapToGrid="0" showGuides="1">
      <p:cViewPr>
        <p:scale>
          <a:sx n="110" d="100"/>
          <a:sy n="110" d="100"/>
        </p:scale>
        <p:origin x="132" y="-72"/>
      </p:cViewPr>
      <p:guideLst>
        <p:guide orient="horz" pos="2184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3C0E5-96C1-4196-90C9-D9224F1A98E8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CC4B3-F904-4D93-BCD3-ACE03B993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77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CC4B3-F904-4D93-BCD3-ACE03B993F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7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CC4B3-F904-4D93-BCD3-ACE03B993F5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90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CC4B3-F904-4D93-BCD3-ACE03B993F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82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CC4B3-F904-4D93-BCD3-ACE03B993F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66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CC4B3-F904-4D93-BCD3-ACE03B993F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8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CC4B3-F904-4D93-BCD3-ACE03B993F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96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CC4B3-F904-4D93-BCD3-ACE03B993F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47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CC4B3-F904-4D93-BCD3-ACE03B993F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46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CC4B3-F904-4D93-BCD3-ACE03B993F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84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CC4B3-F904-4D93-BCD3-ACE03B993F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44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EC1330-B3BE-482B-92F0-EACBB00B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AA31A98-736A-4E3E-91F8-390625426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5132C4-5D30-42F6-9EA9-175ED58B0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10BD-D213-431E-968B-123A322F1A17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8AADAD-74AD-48C6-816C-066E8A637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D11F8C-69CD-4836-9B23-5333409EA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8167-729D-41E7-B19F-D0D338205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01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4DE976-0D4E-4090-B9DF-ABC386413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5AB1B6B-8CF8-4040-8D87-AB590F708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53E4D5-743D-4F18-A4F2-D3783C0A2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10BD-D213-431E-968B-123A322F1A17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1B3644-951A-409D-8231-475BD7856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156861-12D7-45F3-811D-4AEBDD523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8167-729D-41E7-B19F-D0D338205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9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24D0A9A-C2F0-4337-BBFA-E2E1F67E12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AB1DCB8-8006-468F-81CA-F40288726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1CAE4C-F051-47C7-8CD3-24C3A5DA7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10BD-D213-431E-968B-123A322F1A17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CC46F8-442A-4504-9BD6-16AFBF025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B3FC9D-D2A9-4EE9-B4A3-FEAF15EDC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8167-729D-41E7-B19F-D0D338205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41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88DA70-485D-4F4F-8C8C-960FBE5A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540D49-CF4C-466A-95BB-0BC02927B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14B8F7-EE77-40A4-9BB6-613EE41D9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10BD-D213-431E-968B-123A322F1A17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DCCAF4-8076-4757-9209-ED670909D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073AFA-1E9B-40F2-8CB3-12A9E128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8167-729D-41E7-B19F-D0D338205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80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59CB75-BF6B-4C69-B73D-F9E54FA5C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6EBC7F-7DF3-4F5A-BBED-E234429BC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DFD8C5-7C53-47F2-BD7A-785AA45FE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10BD-D213-431E-968B-123A322F1A17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0D53DA-02C7-434B-8D7D-E4AE311DF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50FDCA-0ED7-42CD-A11C-D09FB4CE6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8167-729D-41E7-B19F-D0D338205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62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67D3E7-5627-4E11-A8F1-B6006E6C4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12E209-0C63-42FB-9028-B0F7E1257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E918DBB-A375-4C78-A9C3-F4C2B836ED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F4BE98C-3E5B-455D-9BFA-70B58AEC4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10BD-D213-431E-968B-123A322F1A17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5BF473-DDFE-4758-846C-BCC48B2A0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C11EA9-C219-4058-87B7-2FB9F8E5B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8167-729D-41E7-B19F-D0D338205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03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847962-2204-4862-AEC5-E75A17D7B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923D5C3-4EE7-45C4-BAE7-115EE4CD8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0D4FB5-AA79-4647-86AB-307606ED5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6765061-68B2-42C1-A7F4-061175E5D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DC47D38-ACB5-4453-911D-CB37EFCFD3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F7D905D-DA4B-496B-8B53-1849E2A87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10BD-D213-431E-968B-123A322F1A17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8D4F20C-E7D0-4079-B9BB-1F65B10D1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71E27E3-467A-4E73-8EAF-69B4945ED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8167-729D-41E7-B19F-D0D338205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87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E44C96-A965-45AE-9AF1-6DE3D5216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974549B-8AC8-4EA2-BBBF-CB1E297A8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10BD-D213-431E-968B-123A322F1A17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57F88DE-5D32-42D9-A5B6-5E9B91134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A577C3A-95B9-4FBE-B209-1E10C7DF6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8167-729D-41E7-B19F-D0D338205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66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154857B-6DD3-4B12-B928-4FAD73D13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10BD-D213-431E-968B-123A322F1A17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B235066-49D2-475E-8142-3286892BA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DB6123-EAF6-4137-AA1A-9015566FE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8167-729D-41E7-B19F-D0D338205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1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D6A2AF-A2AC-4DF1-BF1B-5CB1F8E48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5413B9-09D7-4876-80FC-E8B328C53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69B7413-CF6E-48CA-872E-6BC7D1F45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1A9B744-206D-4B80-8AE1-75517F640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10BD-D213-431E-968B-123A322F1A17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FCC523-FEB2-45E3-AAF3-955B22409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CDA10D-048A-4153-AA86-8F3B27E0E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8167-729D-41E7-B19F-D0D338205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39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A20183-7B39-4CF0-8690-A4900FA89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3B4F924-E216-4D8F-BDB2-9A689B28F1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25C473D-92DE-492F-9161-BD11A02E9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E8B64B-CC4F-4362-9A49-B6D8A51C7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10BD-D213-431E-968B-123A322F1A17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BAABD4-01FA-425A-8B47-5078D12C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083FBE-7B7D-40E0-8A60-8ACD65E9F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8167-729D-41E7-B19F-D0D338205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87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07F05EC-1AEB-4CDE-A9B3-ED4E3DD28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2A0F6C-D547-405E-8B15-35EFB07B6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2AE714-5C8C-4A12-BB75-3C301527D8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B10BD-D213-431E-968B-123A322F1A17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371DDE-624D-49E9-9A9E-C8690D7DF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65FD32-6A9A-4FBD-BD4B-752E659C4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18167-729D-41E7-B19F-D0D338205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biomed.au.dk/fileadmin/_migrated/pics/Open_field_SG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E3CD2E-93E7-4701-8449-1DAC14564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129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Exercise, Hippocampus and their role in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A78327-6C5D-462C-B45F-76500C848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7900" y="3492500"/>
            <a:ext cx="4660899" cy="12256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Neeraj Kumar Tiwari</a:t>
            </a:r>
          </a:p>
          <a:p>
            <a:pPr marL="0" indent="0" algn="ctr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10-20-2017</a:t>
            </a:r>
          </a:p>
        </p:txBody>
      </p:sp>
    </p:spTree>
    <p:extLst>
      <p:ext uri="{BB962C8B-B14F-4D97-AF65-F5344CB8AC3E}">
        <p14:creationId xmlns:p14="http://schemas.microsoft.com/office/powerpoint/2010/main" val="2588145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8F3BD2-4B5E-40C6-80A5-0D50F03D0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800" y="139700"/>
            <a:ext cx="49784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Light-dark Box test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07355DE-AA5E-41B2-9C71-A59446B22E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25"/>
          <a:stretch/>
        </p:blipFill>
        <p:spPr>
          <a:xfrm>
            <a:off x="2223304" y="1346200"/>
            <a:ext cx="7745391" cy="441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652F51F-FC41-44AB-8399-90A46BD9DCC2}"/>
              </a:ext>
            </a:extLst>
          </p:cNvPr>
          <p:cNvSpPr txBox="1"/>
          <p:nvPr/>
        </p:nvSpPr>
        <p:spPr>
          <a:xfrm>
            <a:off x="4638073" y="6477000"/>
            <a:ext cx="7553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https://image.slidesharecdn.com/screeningofanxiolytic-150210221920-conversion-gate02/95/screening-of-anxiolytics</a:t>
            </a:r>
          </a:p>
        </p:txBody>
      </p:sp>
    </p:spTree>
    <p:extLst>
      <p:ext uri="{BB962C8B-B14F-4D97-AF65-F5344CB8AC3E}">
        <p14:creationId xmlns:p14="http://schemas.microsoft.com/office/powerpoint/2010/main" val="459524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FC419CB-1F3A-4A59-B1C2-CBA447217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878" y="1982028"/>
            <a:ext cx="9601200" cy="38481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9DEB62B5-448C-465E-BC6A-A1EF0A066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162324"/>
            <a:ext cx="11331161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Cb2 gene overexpression leads to increase time  spent in the light during light-dark box test</a:t>
            </a:r>
          </a:p>
        </p:txBody>
      </p:sp>
    </p:spTree>
    <p:extLst>
      <p:ext uri="{BB962C8B-B14F-4D97-AF65-F5344CB8AC3E}">
        <p14:creationId xmlns:p14="http://schemas.microsoft.com/office/powerpoint/2010/main" val="1985064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EAAB3A-CF73-4266-BB9E-B84BF5796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800" y="123825"/>
            <a:ext cx="5740400" cy="854075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Elevated plus maze test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9E0CA67-9FE4-4748-8B40-13617B6D8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363" y="1199356"/>
            <a:ext cx="6414944" cy="48077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0B55A3-59AF-44C2-AA16-DCC35F2B03F0}"/>
              </a:ext>
            </a:extLst>
          </p:cNvPr>
          <p:cNvSpPr txBox="1"/>
          <p:nvPr/>
        </p:nvSpPr>
        <p:spPr>
          <a:xfrm>
            <a:off x="8166100" y="6463268"/>
            <a:ext cx="3682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http://www.cidd.unc.edu/images/elevatedPlusMaze.jpg</a:t>
            </a:r>
          </a:p>
        </p:txBody>
      </p:sp>
    </p:spTree>
    <p:extLst>
      <p:ext uri="{BB962C8B-B14F-4D97-AF65-F5344CB8AC3E}">
        <p14:creationId xmlns:p14="http://schemas.microsoft.com/office/powerpoint/2010/main" val="4076063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6BFDA8-90AC-43F7-AA4B-806E26B38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782" y="1962564"/>
            <a:ext cx="9324975" cy="3867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D9067A1-11A1-40FD-87AD-7E1A9DD69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3173" y="1520893"/>
            <a:ext cx="1276350" cy="69532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52103FB7-51AC-4596-B2E4-92941A47E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0" y="98824"/>
            <a:ext cx="117221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Cb2 gene overexpression leads to increase time  spent in the open arm at elevated plus maze test</a:t>
            </a:r>
          </a:p>
        </p:txBody>
      </p:sp>
    </p:spTree>
    <p:extLst>
      <p:ext uri="{BB962C8B-B14F-4D97-AF65-F5344CB8AC3E}">
        <p14:creationId xmlns:p14="http://schemas.microsoft.com/office/powerpoint/2010/main" val="223127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DBE802-AA0C-457D-B6B7-9147ED3DF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Alprazolam treatment increase time spent in the light during light-dark box test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34A9225-34E5-4878-831B-198482C73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38" y="1858079"/>
            <a:ext cx="4867275" cy="4410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DB7217A-DD62-4210-AC0D-6C396C169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284" y="2292229"/>
            <a:ext cx="5076825" cy="4029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5496E2B-A5BF-4DDB-8885-E943E0CC0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2304" y="1706010"/>
            <a:ext cx="1190625" cy="523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558B515-FD28-4DA7-A2FB-4E566F2203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1503" y="1244887"/>
            <a:ext cx="2534479" cy="104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52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0BF3F0BC-D3B7-4EAB-847F-EC5205423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287" y="14646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800B6E-9BA8-48DE-9EC0-F365CE3EB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5" y="1974768"/>
            <a:ext cx="4905375" cy="4448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1E05E62-3A4F-477F-AD24-C10A38C28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11883"/>
            <a:ext cx="4924425" cy="4162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963A489-FEA0-4FCC-AD3B-F48E74963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3156" y="2128423"/>
            <a:ext cx="914400" cy="295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F0397DD-EE1E-4E4E-A0FF-88D2075C1C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4975" y="1227897"/>
            <a:ext cx="2867025" cy="11620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4FEF9915-D31D-4975-A652-AE9FAA555583}"/>
              </a:ext>
            </a:extLst>
          </p:cNvPr>
          <p:cNvSpPr txBox="1">
            <a:spLocks/>
          </p:cNvSpPr>
          <p:nvPr/>
        </p:nvSpPr>
        <p:spPr>
          <a:xfrm>
            <a:off x="736600" y="984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Alprazolam treatment has no effect on Cb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overexpressing mice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during light-dark box test</a:t>
            </a:r>
          </a:p>
        </p:txBody>
      </p:sp>
    </p:spTree>
    <p:extLst>
      <p:ext uri="{BB962C8B-B14F-4D97-AF65-F5344CB8AC3E}">
        <p14:creationId xmlns:p14="http://schemas.microsoft.com/office/powerpoint/2010/main" val="2567652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94C167-A9BC-4586-A88C-CD68248E8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939"/>
            <a:ext cx="10515600" cy="102593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Increased expression of GABA receptors in Cb2 overexpressing mice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9FC9EC2-CEAB-4BC1-8482-D3BF7B7FD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65" y="2027997"/>
            <a:ext cx="4495800" cy="4133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FCD3DA0-19FA-47B3-BA65-D5A2DE5AD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047" y="2426597"/>
            <a:ext cx="4705350" cy="3495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04508A5-1BBD-41FE-B3BB-C356159F8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216" y="2074793"/>
            <a:ext cx="2066925" cy="342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6C6E1C-A3F5-4CDC-89EB-A82B232C43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1056" y="1457739"/>
            <a:ext cx="1447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27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740C38-94D3-4EE9-B62C-B8DCC7C4E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2127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Summary: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E49626-1FBB-464B-9354-8BD4DD64E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8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receptor overexpression has anxiolytic effects as it is evident from the open field test, light-dark box test and elevated plus maze test.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receptor overexpression leads to increase in expression of GABA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receptors in hippocampus. </a:t>
            </a:r>
          </a:p>
        </p:txBody>
      </p:sp>
    </p:spTree>
    <p:extLst>
      <p:ext uri="{BB962C8B-B14F-4D97-AF65-F5344CB8AC3E}">
        <p14:creationId xmlns:p14="http://schemas.microsoft.com/office/powerpoint/2010/main" val="3181199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7DDE81-CEDD-41BD-B867-C97311E41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0"/>
            <a:ext cx="10807700" cy="116881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Different role of dorsal and ventral hippocampus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58F8BAD-B870-4CF2-9E5E-0318285EF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957" y="1287117"/>
            <a:ext cx="8706678" cy="48660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88760EF-1B95-410F-B702-44C73F58F08A}"/>
              </a:ext>
            </a:extLst>
          </p:cNvPr>
          <p:cNvSpPr txBox="1"/>
          <p:nvPr/>
        </p:nvSpPr>
        <p:spPr>
          <a:xfrm>
            <a:off x="7835348" y="6581001"/>
            <a:ext cx="42110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B.R. 152 </a:t>
            </a:r>
            <a:r>
              <a:rPr lang="en-US" sz="1200" dirty="0" err="1"/>
              <a:t>Levone</a:t>
            </a:r>
            <a:r>
              <a:rPr lang="en-US" sz="1200" dirty="0"/>
              <a:t> et al. / Neurobiology of Stress 1 (2015) 147e155</a:t>
            </a:r>
          </a:p>
        </p:txBody>
      </p:sp>
    </p:spTree>
    <p:extLst>
      <p:ext uri="{BB962C8B-B14F-4D97-AF65-F5344CB8AC3E}">
        <p14:creationId xmlns:p14="http://schemas.microsoft.com/office/powerpoint/2010/main" val="11451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0DDE34-05F1-4772-B219-FA1AE1311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130438"/>
            <a:ext cx="12036286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ANXIOUS BEHAVIOR INDUCES ELEVATED HIPPOCAMPAL Cb2 RECEPTOR GENE EXPRESSION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952AFD8-F4C7-405C-86AB-D3C75BBA2FDC}"/>
              </a:ext>
            </a:extLst>
          </p:cNvPr>
          <p:cNvSpPr txBox="1"/>
          <p:nvPr/>
        </p:nvSpPr>
        <p:spPr>
          <a:xfrm>
            <a:off x="1571488" y="2622321"/>
            <a:ext cx="94648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JAMES M. ROBERTSON, JUSTIN K. ACHUA, JUSTIN P. SMITH, MELISSA A. PRINCE, CLARISSA D. STATON, PATRICK J. RONAN, TANGI R. SUMMERS AND CLIFF H. SUMMERS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E0F50E1-3AB3-4AFC-82F5-0EC922C5DB7A}"/>
              </a:ext>
            </a:extLst>
          </p:cNvPr>
          <p:cNvSpPr txBox="1"/>
          <p:nvPr/>
        </p:nvSpPr>
        <p:spPr>
          <a:xfrm>
            <a:off x="8229600" y="6172200"/>
            <a:ext cx="3396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Neuroscience 352 (2017) 273–284</a:t>
            </a:r>
          </a:p>
        </p:txBody>
      </p:sp>
    </p:spTree>
    <p:extLst>
      <p:ext uri="{BB962C8B-B14F-4D97-AF65-F5344CB8AC3E}">
        <p14:creationId xmlns:p14="http://schemas.microsoft.com/office/powerpoint/2010/main" val="1873843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7E9368-A72A-4DCD-90CE-A944BCA1D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770" y="129335"/>
            <a:ext cx="11556459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Treadmill exercise can rescue social defeat-induced anxiety-like behavior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0120BED-C80F-45BC-AC12-42D044DA5425}"/>
              </a:ext>
            </a:extLst>
          </p:cNvPr>
          <p:cNvSpPr txBox="1"/>
          <p:nvPr/>
        </p:nvSpPr>
        <p:spPr>
          <a:xfrm>
            <a:off x="8061430" y="6447817"/>
            <a:ext cx="38206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G. </a:t>
            </a:r>
            <a:r>
              <a:rPr lang="en-US" sz="1200" dirty="0" err="1"/>
              <a:t>Patki</a:t>
            </a:r>
            <a:r>
              <a:rPr lang="en-US" sz="1200" dirty="0"/>
              <a:t> et al. / Physiology &amp; Behavior 130 (2014) 135–144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87605B8-6701-40F2-B14E-D9BA99A4E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511" y="2120831"/>
            <a:ext cx="4328810" cy="3394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57033C5-F399-4B96-9DA4-F369B0684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722" y="2174232"/>
            <a:ext cx="401002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44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62024C-54B0-4E52-8CE9-30BD0C1AC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830"/>
            <a:ext cx="10515600" cy="837509"/>
          </a:xfrm>
        </p:spPr>
        <p:txBody>
          <a:bodyPr>
            <a:normAutofit/>
          </a:bodyPr>
          <a:lstStyle/>
          <a:p>
            <a:r>
              <a:rPr lang="en-US" dirty="0"/>
              <a:t>             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Stress-Alternatives Model (SAM)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C9D05C8-65D0-429A-9B78-2ABC4A516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065" y="974033"/>
            <a:ext cx="9491869" cy="554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45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81C3EA-B936-46EE-BDD1-E913EB929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216040"/>
            <a:ext cx="10922000" cy="73811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Freezing Time increased in submissive mice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249FAF0-AD28-449C-8297-B3B9EB74F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730" y="1107385"/>
            <a:ext cx="73152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26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8123EC-DAC4-4DF3-9FCF-463E26CC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860" y="176281"/>
            <a:ext cx="10515600" cy="91702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Escape latency decreased in escaping mice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488712-71BF-42E1-B0CE-4C5609EF8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880" y="1510540"/>
            <a:ext cx="725805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44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7CD5FC-8A7B-4094-AD23-53A9713ED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9" y="212726"/>
            <a:ext cx="12052851" cy="9269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No effect on Cb1 receptor expression in ventral dentate gyrus and ventral CA</a:t>
            </a:r>
            <a:r>
              <a:rPr lang="en-US" sz="3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region of hippocampus</a:t>
            </a:r>
            <a:endParaRPr lang="en-US" sz="36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6E64A7E-E43D-441D-BC0F-E3711765F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11" y="1915974"/>
            <a:ext cx="5086350" cy="3400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57D86E7-66F8-444D-801A-4F152EEB9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900" y="2155134"/>
            <a:ext cx="4886325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F9332A4-D2A1-49FF-89F3-FFD46BBE2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036" y="5321852"/>
            <a:ext cx="364807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8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71FCBD9-6C67-433A-950B-E4D793401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42" y="2112548"/>
            <a:ext cx="5139348" cy="33832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0D87EE-7329-40B2-9E90-7439F7AC5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995" y="2231887"/>
            <a:ext cx="4772025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8B1392A-D23A-4FBF-ADF8-5E7FE2089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614" y="5501515"/>
            <a:ext cx="3676650" cy="31432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2FD0C63D-1CB8-42D8-885B-2054823D8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36526"/>
            <a:ext cx="11620500" cy="9269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Cb2 receptor expression in ventral dentate gyrus  and ventral CA</a:t>
            </a:r>
            <a:r>
              <a:rPr lang="en-US" sz="3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region of hippocampus increased</a:t>
            </a:r>
            <a:endParaRPr lang="en-US" sz="36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38C6DD-BE12-4461-A8A4-923F6ABB59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1519" y="1416532"/>
            <a:ext cx="14382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92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D6272D3B-9B25-425A-B2C5-916017639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6"/>
            <a:ext cx="11946835" cy="9269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No effect on Cb1 receptor expression in dorsal dentate gyrus and dorsal CA</a:t>
            </a:r>
            <a:r>
              <a:rPr lang="en-US" sz="3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region of hippocampus</a:t>
            </a:r>
            <a:endParaRPr lang="en-US" sz="36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C798FED-3308-47B6-B1C1-3512FF16F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30" y="1967948"/>
            <a:ext cx="4981575" cy="3505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7759FC1-D6BD-42BF-BF6A-827FC73DA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200690"/>
            <a:ext cx="5000625" cy="3390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E5DC551-03F4-44D8-9C57-BDA8D891E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909" y="5336071"/>
            <a:ext cx="34480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64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8E7003D1-71A8-4A67-9F98-23246954E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200026"/>
            <a:ext cx="11506200" cy="926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Cb2 receptor expression in dorsal dentate gyrus  and dorsal CA</a:t>
            </a:r>
            <a:r>
              <a:rPr lang="en-US" sz="4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region of hippocampus increased</a:t>
            </a:r>
            <a:endParaRPr lang="en-US" sz="4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EAF800-FFCF-473A-A653-610722C7C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55" y="2098400"/>
            <a:ext cx="4933950" cy="3409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D4EE8E3-EC42-4255-8BAA-714D8ECFD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234" y="2212905"/>
            <a:ext cx="4676775" cy="3495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B545D94-4610-4F7A-8083-3F96E2FE1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307" y="5443883"/>
            <a:ext cx="3486150" cy="304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C7E1791-4116-4658-B10F-3BA7959F44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5944" y="1442071"/>
            <a:ext cx="141922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80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160903-4FDE-4AA0-BAA6-7287A0549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176281"/>
            <a:ext cx="11988800" cy="157300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Exercise has no effect on Cb1 expression in ventral dentate gyrus region of mice which went through SAM social aggression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04DF4C7-1B36-4858-B1D1-570604ADE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078" y="1928812"/>
            <a:ext cx="8189844" cy="451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45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998D499C-5BB5-4FEB-8A3C-5439CB953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" y="131003"/>
            <a:ext cx="11950700" cy="157300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Exercise has no effect on Cb2 expression in ventral dentate gyrus and ventral CA1 region of mice which went through SAM social aggression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B77ACB1-5DB1-43C4-9B05-A44C543D2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97" y="2055121"/>
            <a:ext cx="5748751" cy="38288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4A42916-FA94-4D2F-8582-52104A520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19432"/>
            <a:ext cx="5010150" cy="3829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301FC6-CC72-4D81-A603-1FE4C3C11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496" y="5808524"/>
            <a:ext cx="4350026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26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EA5C0B82-D6B1-4CE6-9204-28E132FDF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03100" cy="157300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Exercise caused increased Cb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expression in dorsal dentate gyrus but not dorsal CA1 region of mice which went through SAM social aggression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755B319-3209-48DC-925A-B7CAACB2A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45" y="2477742"/>
            <a:ext cx="4972050" cy="3333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429EE95-4581-4CEF-875A-95E030674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666" y="2454343"/>
            <a:ext cx="4867275" cy="3857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6166C65-3E22-4895-B5A2-4FCFF78BF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4472" y="2098191"/>
            <a:ext cx="3695700" cy="1190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D084B38-D2EE-4A66-8655-64E5A4771E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3098" y="5770700"/>
            <a:ext cx="3993667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93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EF74B9-1947-442D-BBE8-F59380748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7572" y="2728118"/>
            <a:ext cx="2410028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Hippocampus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1567E4B7-3912-470C-BB1D-8C5E428D6ABF}"/>
              </a:ext>
            </a:extLst>
          </p:cNvPr>
          <p:cNvCxnSpPr>
            <a:cxnSpLocks/>
          </p:cNvCxnSpPr>
          <p:nvPr/>
        </p:nvCxnSpPr>
        <p:spPr>
          <a:xfrm flipH="1">
            <a:off x="2496986" y="3729038"/>
            <a:ext cx="2360764" cy="1558976"/>
          </a:xfrm>
          <a:prstGeom prst="straightConnector1">
            <a:avLst/>
          </a:prstGeom>
          <a:ln w="12065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B5363E71-041D-4BD0-A8FF-2AA2752512FA}"/>
              </a:ext>
            </a:extLst>
          </p:cNvPr>
          <p:cNvCxnSpPr>
            <a:cxnSpLocks/>
          </p:cNvCxnSpPr>
          <p:nvPr/>
        </p:nvCxnSpPr>
        <p:spPr>
          <a:xfrm>
            <a:off x="7343775" y="3743325"/>
            <a:ext cx="2214563" cy="1628775"/>
          </a:xfrm>
          <a:prstGeom prst="straightConnector1">
            <a:avLst/>
          </a:prstGeom>
          <a:ln w="1206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F9BB8F-6223-4D2D-A90F-3633DC404665}"/>
              </a:ext>
            </a:extLst>
          </p:cNvPr>
          <p:cNvSpPr txBox="1"/>
          <p:nvPr/>
        </p:nvSpPr>
        <p:spPr>
          <a:xfrm>
            <a:off x="860226" y="5284778"/>
            <a:ext cx="3140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Endocannabinoid system</a:t>
            </a:r>
            <a:r>
              <a:rPr lang="en-US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D8A7531-03AC-439C-82D1-2429EE084988}"/>
              </a:ext>
            </a:extLst>
          </p:cNvPr>
          <p:cNvSpPr txBox="1"/>
          <p:nvPr/>
        </p:nvSpPr>
        <p:spPr>
          <a:xfrm>
            <a:off x="9402378" y="5287101"/>
            <a:ext cx="26118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GABAergic neurons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FE85E59-6B3D-4F49-A9A3-77A16E25788E}"/>
              </a:ext>
            </a:extLst>
          </p:cNvPr>
          <p:cNvSpPr txBox="1"/>
          <p:nvPr/>
        </p:nvSpPr>
        <p:spPr>
          <a:xfrm>
            <a:off x="101600" y="114300"/>
            <a:ext cx="1209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Exercise and Stress affect the endocannabinoid system and  GABAergic neurons in the hippocampus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AA1EE24B-7F75-494B-922B-29AFD7DA4111}"/>
              </a:ext>
            </a:extLst>
          </p:cNvPr>
          <p:cNvCxnSpPr>
            <a:cxnSpLocks/>
          </p:cNvCxnSpPr>
          <p:nvPr/>
        </p:nvCxnSpPr>
        <p:spPr>
          <a:xfrm>
            <a:off x="2443163" y="2114550"/>
            <a:ext cx="2514599" cy="1057275"/>
          </a:xfrm>
          <a:prstGeom prst="straightConnector1">
            <a:avLst/>
          </a:prstGeom>
          <a:ln w="12065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F13DB87-D753-4FA5-9BEE-19E75DD3157E}"/>
              </a:ext>
            </a:extLst>
          </p:cNvPr>
          <p:cNvSpPr txBox="1"/>
          <p:nvPr/>
        </p:nvSpPr>
        <p:spPr>
          <a:xfrm>
            <a:off x="584001" y="1650991"/>
            <a:ext cx="3140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B78434C-3FE1-473A-B57D-A0985736B4E9}"/>
              </a:ext>
            </a:extLst>
          </p:cNvPr>
          <p:cNvSpPr txBox="1"/>
          <p:nvPr/>
        </p:nvSpPr>
        <p:spPr>
          <a:xfrm>
            <a:off x="9351763" y="1574791"/>
            <a:ext cx="3140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Stress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7B4B7A91-137C-427B-8C3A-E1020DD054DD}"/>
              </a:ext>
            </a:extLst>
          </p:cNvPr>
          <p:cNvCxnSpPr>
            <a:cxnSpLocks/>
          </p:cNvCxnSpPr>
          <p:nvPr/>
        </p:nvCxnSpPr>
        <p:spPr>
          <a:xfrm flipH="1">
            <a:off x="7400927" y="2043113"/>
            <a:ext cx="1985961" cy="1157287"/>
          </a:xfrm>
          <a:prstGeom prst="straightConnector1">
            <a:avLst/>
          </a:prstGeom>
          <a:ln w="12065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4610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740C38-94D3-4EE9-B62C-B8DCC7C4E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Summary: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E49626-1FBB-464B-9354-8BD4DD64E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is increased expression of Cb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receptors in ventral and dorsal dentate gyrus region of hippocampus in submissive mice which went through social defeat.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Running and Social defeat stress leads to increased expression of Cb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receptors in dorsal dentate gyrus region of hippocampus in mice showing escape and submissive behavior</a:t>
            </a:r>
            <a:r>
              <a:rPr lang="en-US" dirty="0"/>
              <a:t>. 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6400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AEBD59-C66F-41E1-B36E-6B54DDCD8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04" y="1024420"/>
            <a:ext cx="11986591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Physical Exercise Prevents Stress-Induced Activation of Granule Neurons and Enhances Local Inhibitory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Mechanisms in the Dentate Gyrus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59034F5-01BE-4B76-8BE6-1315CE1ED602}"/>
              </a:ext>
            </a:extLst>
          </p:cNvPr>
          <p:cNvSpPr txBox="1"/>
          <p:nvPr/>
        </p:nvSpPr>
        <p:spPr>
          <a:xfrm>
            <a:off x="1352502" y="3021568"/>
            <a:ext cx="93228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Timothy J. Schoenfeld, Pedro Rada, Pedro R.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Pieruzzini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Brian Hsueh, and Elizabeth Gould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08899C-5012-41B4-94AD-DE9622EF7F06}"/>
              </a:ext>
            </a:extLst>
          </p:cNvPr>
          <p:cNvSpPr txBox="1"/>
          <p:nvPr/>
        </p:nvSpPr>
        <p:spPr>
          <a:xfrm>
            <a:off x="6084238" y="6340510"/>
            <a:ext cx="6107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Journal of Neuroscience, May 1, 2013 • 33(18):7770 –7777</a:t>
            </a:r>
          </a:p>
        </p:txBody>
      </p:sp>
    </p:spTree>
    <p:extLst>
      <p:ext uri="{BB962C8B-B14F-4D97-AF65-F5344CB8AC3E}">
        <p14:creationId xmlns:p14="http://schemas.microsoft.com/office/powerpoint/2010/main" val="18072779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C25B1B-26BB-455A-8AB8-92CECE759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403"/>
            <a:ext cx="112014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Running increased the number of newly formed neurons in the dentate gyrus of hippocampus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CE2F081-C69B-4AAA-9ED8-6B79C9E79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999" y="1635579"/>
            <a:ext cx="3035440" cy="2377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1EF59CF-C6A9-467E-B9F4-9AEE0677B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473" y="4002733"/>
            <a:ext cx="2985722" cy="2408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FE14E67-9386-469C-8877-BD1953BD9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023" y="1982235"/>
            <a:ext cx="5561174" cy="385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22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94F33E-DA89-4D6C-9B3B-C6644AA6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22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Running prevents activation of new neurons in the ventral dentate gyrus due to stress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8FAE36F-947C-49A3-9164-2DADEBCB6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57" y="2398574"/>
            <a:ext cx="4872712" cy="33766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7DA1598-C7B4-4BCA-9ED3-BAE546C03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138" y="1879737"/>
            <a:ext cx="5477208" cy="17480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BEFCEB-E79B-4775-B7C4-28AFAE8B2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093" y="3743945"/>
            <a:ext cx="5499446" cy="182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932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393036-1DC0-4DC7-ADF2-D0074C6F9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08" y="134316"/>
            <a:ext cx="11171583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Running prevents activation of granule neurons in ventral dentate gyrus due to stress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800AF25-D0A9-44BE-AE6E-797F9E3FE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92" y="2125799"/>
            <a:ext cx="5398338" cy="36565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ED0A3E-50CB-4D7C-8E15-50E1DACD0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672" y="1618145"/>
            <a:ext cx="3263141" cy="25208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E615F8-FEE0-41B6-993B-2EFDCC07C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0226" y="4170916"/>
            <a:ext cx="3341826" cy="238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387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57BD48-2950-4C14-A163-8679B0A10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56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Interneurons in the ventral dentate gyrus shows increased activity to stress in runners as compared to sedentary mice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553506-BB86-4F73-8A99-E523FBE9C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00" y="1935439"/>
            <a:ext cx="4781344" cy="3743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74D9CCE-28E4-4E25-9954-DA79B469C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33575"/>
            <a:ext cx="5684550" cy="19327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E25C092-1677-4A06-B6F1-381B74476E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983964"/>
            <a:ext cx="5721426" cy="193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664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80B172-7DE8-468D-8C6F-01107312E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100" y="127001"/>
            <a:ext cx="3568700" cy="83819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Microdialysis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1B0D3E1-04B0-4217-ADA7-24E4FE2A875E}"/>
              </a:ext>
            </a:extLst>
          </p:cNvPr>
          <p:cNvSpPr txBox="1"/>
          <p:nvPr/>
        </p:nvSpPr>
        <p:spPr>
          <a:xfrm>
            <a:off x="6159500" y="6489700"/>
            <a:ext cx="59252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https://www.researchgate.net/profile/Hartmut_Derendorf/publication/6369883/figure/fig1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CD244D8-6C1B-4E64-8F91-171EB01E8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1188805"/>
            <a:ext cx="5410200" cy="491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184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64DADA-694C-474A-997B-CE86BCF29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3" y="174625"/>
            <a:ext cx="12112487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There was increase in extracellular GABA in ventral hippocampus in runners due to stress as compared to sedentary mice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3D5A5F4-F4E4-4407-B8A1-6C5619246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565" y="2009412"/>
            <a:ext cx="5908870" cy="407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135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739798-25E8-47BA-B64A-88744FAED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2169"/>
            <a:ext cx="123571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Increase in GABA receptor staining in ventral hippocampus in runners as compared to sedentary mice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060D439-7B45-4F1A-9619-B3C60BDE7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778" y="1562169"/>
            <a:ext cx="5045766" cy="47855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B559AB3-2FA5-40FE-8A8B-EB9371536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35" y="1872220"/>
            <a:ext cx="5022695" cy="407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270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F2761A-57A4-4A7A-8EE7-A4936E23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0" y="225977"/>
            <a:ext cx="11933030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GABA receptor antagonist Bicuculline when administered in ventral hippocampus caused decrease in time spent in open arms by the runners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326A076-EB3B-45A2-AF9E-D50233B10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503" y="2025512"/>
            <a:ext cx="5456453" cy="40820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53A257-5D9E-4EA7-8386-363B9A740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9084"/>
            <a:ext cx="5906367" cy="34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18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D52254-8377-45FD-B766-2F2F0A334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423" y="0"/>
            <a:ext cx="7273954" cy="97790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Endocannabinoid system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8CC1EEF-499D-4508-9D91-AB6014B103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884" b="5370"/>
          <a:stretch/>
        </p:blipFill>
        <p:spPr>
          <a:xfrm>
            <a:off x="3400003" y="1142998"/>
            <a:ext cx="4686721" cy="55013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47BCC3-0CF0-4A13-8D93-91D842269A99}"/>
              </a:ext>
            </a:extLst>
          </p:cNvPr>
          <p:cNvSpPr txBox="1"/>
          <p:nvPr/>
        </p:nvSpPr>
        <p:spPr>
          <a:xfrm>
            <a:off x="6096000" y="6543677"/>
            <a:ext cx="5965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https://www.sclabs.com/the-endocannabinoid-system-and-stress-related-psychiatric-illness/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292648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F3BF70-9FA5-4F3D-B0B5-F0B63FC37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166342"/>
            <a:ext cx="115951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Bicuculline doesn't cause any effect if the treatment was given in dorsal hippocampus in runners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DD36DB9-77FB-4396-A9B1-A0BEE0D46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469" y="1966843"/>
            <a:ext cx="5617886" cy="41334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628893B-7060-432E-A716-7F540431D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96" y="2250799"/>
            <a:ext cx="54102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369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740C38-94D3-4EE9-B62C-B8DCC7C4E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Summary: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E49626-1FBB-464B-9354-8BD4DD64E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1800" cy="3635375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was increase in extracellular GABA in ventral hippocampus in runners due to stress as compared to sedentary mice.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Increase in GABA receptor staining in ventral hippocampus in runners as compared to sedentary mice.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62833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C9D086-5BF9-46BC-995B-BFEAFDC9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150" y="2325894"/>
            <a:ext cx="41275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0395343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8435CB-BA1F-4D19-BD23-D7594DD05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21749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Endocannabinoid binding to  the presynaptic site can lead to release of GABA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3605ED6-94FF-4989-870A-5051EED7B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887" y="1609734"/>
            <a:ext cx="5400309" cy="46001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7069240-22FD-445A-880E-969434A52DA6}"/>
              </a:ext>
            </a:extLst>
          </p:cNvPr>
          <p:cNvSpPr txBox="1"/>
          <p:nvPr/>
        </p:nvSpPr>
        <p:spPr>
          <a:xfrm>
            <a:off x="7929545" y="6464300"/>
            <a:ext cx="38012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http://www.neurology.org/content/69/3/306/F1.large.jpg</a:t>
            </a:r>
          </a:p>
        </p:txBody>
      </p:sp>
    </p:spTree>
    <p:extLst>
      <p:ext uri="{BB962C8B-B14F-4D97-AF65-F5344CB8AC3E}">
        <p14:creationId xmlns:p14="http://schemas.microsoft.com/office/powerpoint/2010/main" val="9859007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557CFC-8B83-4F88-9A1E-7B6E2C75B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92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GABAergic signaling in the hippocampus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B9AD50F-DABF-4653-9139-F6979D6ADDEB}"/>
              </a:ext>
            </a:extLst>
          </p:cNvPr>
          <p:cNvSpPr txBox="1"/>
          <p:nvPr/>
        </p:nvSpPr>
        <p:spPr>
          <a:xfrm>
            <a:off x="8144668" y="6450568"/>
            <a:ext cx="3507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Ge et.al, (2007)TRENDS in Neurosciences Vol.30 No.1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7A8FF8B-522F-44BA-B009-87A833849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39" y="1768928"/>
            <a:ext cx="8358186" cy="412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088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EF74B9-1947-442D-BBE8-F59380748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434" y="1142206"/>
            <a:ext cx="2305455" cy="1325563"/>
          </a:xfrm>
        </p:spPr>
        <p:txBody>
          <a:bodyPr>
            <a:normAutofit/>
          </a:bodyPr>
          <a:lstStyle/>
          <a:p>
            <a:r>
              <a:rPr lang="en-US" sz="2800" b="1" dirty="0"/>
              <a:t>Hippocampus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1567E4B7-3912-470C-BB1D-8C5E428D6ABF}"/>
              </a:ext>
            </a:extLst>
          </p:cNvPr>
          <p:cNvCxnSpPr>
            <a:cxnSpLocks/>
          </p:cNvCxnSpPr>
          <p:nvPr/>
        </p:nvCxnSpPr>
        <p:spPr>
          <a:xfrm>
            <a:off x="6119812" y="2154212"/>
            <a:ext cx="14288" cy="746151"/>
          </a:xfrm>
          <a:prstGeom prst="straightConnector1">
            <a:avLst/>
          </a:prstGeom>
          <a:ln w="12065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B5363E71-041D-4BD0-A8FF-2AA2752512FA}"/>
              </a:ext>
            </a:extLst>
          </p:cNvPr>
          <p:cNvCxnSpPr>
            <a:cxnSpLocks/>
          </p:cNvCxnSpPr>
          <p:nvPr/>
        </p:nvCxnSpPr>
        <p:spPr>
          <a:xfrm>
            <a:off x="6105525" y="3390900"/>
            <a:ext cx="0" cy="771525"/>
          </a:xfrm>
          <a:prstGeom prst="straightConnector1">
            <a:avLst/>
          </a:prstGeom>
          <a:ln w="1206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F9BB8F-6223-4D2D-A90F-3633DC404665}"/>
              </a:ext>
            </a:extLst>
          </p:cNvPr>
          <p:cNvSpPr txBox="1"/>
          <p:nvPr/>
        </p:nvSpPr>
        <p:spPr>
          <a:xfrm>
            <a:off x="4454233" y="2867680"/>
            <a:ext cx="4589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Endocannabinoid system</a:t>
            </a:r>
            <a:r>
              <a:rPr lang="en-US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D8A7531-03AC-439C-82D1-2429EE084988}"/>
              </a:ext>
            </a:extLst>
          </p:cNvPr>
          <p:cNvSpPr txBox="1"/>
          <p:nvPr/>
        </p:nvSpPr>
        <p:spPr>
          <a:xfrm>
            <a:off x="4757739" y="4172677"/>
            <a:ext cx="3143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GABAergic signaling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FE85E59-6B3D-4F49-A9A3-77A16E25788E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Exercise and Stress affect the endocannabinoid system and  GABAergic neurons in the hippocampus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AA1EE24B-7F75-494B-922B-29AFD7DA4111}"/>
              </a:ext>
            </a:extLst>
          </p:cNvPr>
          <p:cNvCxnSpPr>
            <a:cxnSpLocks/>
          </p:cNvCxnSpPr>
          <p:nvPr/>
        </p:nvCxnSpPr>
        <p:spPr>
          <a:xfrm>
            <a:off x="2600325" y="1885951"/>
            <a:ext cx="2271712" cy="0"/>
          </a:xfrm>
          <a:prstGeom prst="straightConnector1">
            <a:avLst/>
          </a:prstGeom>
          <a:ln w="12065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F13DB87-D753-4FA5-9BEE-19E75DD3157E}"/>
              </a:ext>
            </a:extLst>
          </p:cNvPr>
          <p:cNvSpPr txBox="1"/>
          <p:nvPr/>
        </p:nvSpPr>
        <p:spPr>
          <a:xfrm>
            <a:off x="698301" y="1622416"/>
            <a:ext cx="3140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B78434C-3FE1-473A-B57D-A0985736B4E9}"/>
              </a:ext>
            </a:extLst>
          </p:cNvPr>
          <p:cNvSpPr txBox="1"/>
          <p:nvPr/>
        </p:nvSpPr>
        <p:spPr>
          <a:xfrm>
            <a:off x="9451775" y="1546216"/>
            <a:ext cx="3140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Stress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7B4B7A91-137C-427B-8C3A-E1020DD054DD}"/>
              </a:ext>
            </a:extLst>
          </p:cNvPr>
          <p:cNvCxnSpPr>
            <a:cxnSpLocks/>
          </p:cNvCxnSpPr>
          <p:nvPr/>
        </p:nvCxnSpPr>
        <p:spPr>
          <a:xfrm flipH="1">
            <a:off x="7429500" y="1828800"/>
            <a:ext cx="2000251" cy="0"/>
          </a:xfrm>
          <a:prstGeom prst="straightConnector1">
            <a:avLst/>
          </a:prstGeom>
          <a:ln w="12065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DEAC323F-57F8-40F1-B344-3021CE947ACE}"/>
              </a:ext>
            </a:extLst>
          </p:cNvPr>
          <p:cNvCxnSpPr>
            <a:cxnSpLocks/>
          </p:cNvCxnSpPr>
          <p:nvPr/>
        </p:nvCxnSpPr>
        <p:spPr>
          <a:xfrm>
            <a:off x="6138862" y="4767263"/>
            <a:ext cx="0" cy="771525"/>
          </a:xfrm>
          <a:prstGeom prst="straightConnector1">
            <a:avLst/>
          </a:prstGeom>
          <a:ln w="1206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052E79F-59E5-4457-B6F0-6CEB5C5CA632}"/>
              </a:ext>
            </a:extLst>
          </p:cNvPr>
          <p:cNvSpPr txBox="1"/>
          <p:nvPr/>
        </p:nvSpPr>
        <p:spPr>
          <a:xfrm>
            <a:off x="4043363" y="5575281"/>
            <a:ext cx="4600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Reduces the excitatory signals created due to Stress  </a:t>
            </a:r>
          </a:p>
        </p:txBody>
      </p:sp>
    </p:spTree>
    <p:extLst>
      <p:ext uri="{BB962C8B-B14F-4D97-AF65-F5344CB8AC3E}">
        <p14:creationId xmlns:p14="http://schemas.microsoft.com/office/powerpoint/2010/main" val="2699996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CE3E9E-136C-4C1E-91C8-20EB1E85F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3584" y="116646"/>
            <a:ext cx="5546690" cy="877267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Endocannabinoids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2BDAB41-4D58-4288-8DF2-DB5D31AB25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068" b="3836"/>
          <a:stretch/>
        </p:blipFill>
        <p:spPr>
          <a:xfrm>
            <a:off x="6696363" y="1499493"/>
            <a:ext cx="4655130" cy="37828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1DBF5A2-BFEA-417E-A5C7-52896E3009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9017"/>
          <a:stretch/>
        </p:blipFill>
        <p:spPr>
          <a:xfrm>
            <a:off x="649698" y="2191183"/>
            <a:ext cx="5119874" cy="2935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86BB32C-D479-44DC-A171-9E7669C634C8}"/>
              </a:ext>
            </a:extLst>
          </p:cNvPr>
          <p:cNvSpPr txBox="1"/>
          <p:nvPr/>
        </p:nvSpPr>
        <p:spPr>
          <a:xfrm>
            <a:off x="6096000" y="6506732"/>
            <a:ext cx="5965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https://www.sclabs.com/the-endocannabinoid-system-and-stress-related-psychiatric-illness/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61218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D43FF0-4B06-48F7-9A32-3E26B6BB9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895" y="0"/>
            <a:ext cx="676656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Endocannabinoid receptors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2522DEE-366D-432D-9205-C75915DAF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623" y="1489029"/>
            <a:ext cx="7138902" cy="48667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7E182D8-B915-4C76-B5FB-A79FD1D5B1A6}"/>
              </a:ext>
            </a:extLst>
          </p:cNvPr>
          <p:cNvSpPr txBox="1"/>
          <p:nvPr/>
        </p:nvSpPr>
        <p:spPr>
          <a:xfrm>
            <a:off x="8676860" y="6460435"/>
            <a:ext cx="32672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https://en.wikipedia.org/wiki/Cannabinoid_receptor#</a:t>
            </a:r>
          </a:p>
        </p:txBody>
      </p:sp>
    </p:spTree>
    <p:extLst>
      <p:ext uri="{BB962C8B-B14F-4D97-AF65-F5344CB8AC3E}">
        <p14:creationId xmlns:p14="http://schemas.microsoft.com/office/powerpoint/2010/main" val="733529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A7C1B1-B757-4072-995F-0FFAA1BF8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73" y="204352"/>
            <a:ext cx="11857054" cy="290484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Overexpression of CB2 cannabinoid receptors decreased vulnerability to anxiety and impaired anxiolytic action of alprazolam in mice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99DE5CE-C3A6-40D1-B2AB-E206147B73D1}"/>
              </a:ext>
            </a:extLst>
          </p:cNvPr>
          <p:cNvSpPr txBox="1"/>
          <p:nvPr/>
        </p:nvSpPr>
        <p:spPr>
          <a:xfrm>
            <a:off x="2010368" y="3129290"/>
            <a:ext cx="8365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Marı´a S Garcı´a-Gutie´rrez and Jorge Manzanares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005C18-29C4-40EF-B58D-AD3C001FF793}"/>
              </a:ext>
            </a:extLst>
          </p:cNvPr>
          <p:cNvSpPr txBox="1"/>
          <p:nvPr/>
        </p:nvSpPr>
        <p:spPr>
          <a:xfrm>
            <a:off x="7475974" y="6179736"/>
            <a:ext cx="458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Journal of Psychopharmacology, 2011</a:t>
            </a:r>
          </a:p>
          <a:p>
            <a:pPr algn="ctr"/>
            <a:r>
              <a:rPr lang="en-US" dirty="0"/>
              <a:t>25(1) 111–120</a:t>
            </a:r>
          </a:p>
        </p:txBody>
      </p:sp>
    </p:spTree>
    <p:extLst>
      <p:ext uri="{BB962C8B-B14F-4D97-AF65-F5344CB8AC3E}">
        <p14:creationId xmlns:p14="http://schemas.microsoft.com/office/powerpoint/2010/main" val="3244269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73A06D-772B-4A74-8D97-029AF71A0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7800" y="1"/>
            <a:ext cx="4267200" cy="10414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Open Field Test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B9ED35F-3C9C-4E8D-A4EF-DEC2ED04C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0" y="1332672"/>
            <a:ext cx="5537200" cy="49292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E39E30-E4A5-4BA2-9C32-4AB9BA2F4C89}"/>
              </a:ext>
            </a:extLst>
          </p:cNvPr>
          <p:cNvSpPr txBox="1"/>
          <p:nvPr/>
        </p:nvSpPr>
        <p:spPr>
          <a:xfrm>
            <a:off x="7581041" y="6581001"/>
            <a:ext cx="4373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hlinkClick r:id="rId4"/>
              </a:rPr>
              <a:t>http://biomed.au.dk/fileadmin/_migrated/pics/Open_field_SG.png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34014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984FE4-E664-4016-99F6-94F8CD4F7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162324"/>
            <a:ext cx="117729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Cb2 gene overexpression leads to increase time  spent in the center during open field test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0712BB1-F824-4ECC-83CB-682A1FF84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7" y="1844738"/>
            <a:ext cx="11090366" cy="396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44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1893</TotalTime>
  <Words>813</Words>
  <Application>Microsoft Office PowerPoint</Application>
  <PresentationFormat>Custom</PresentationFormat>
  <Paragraphs>101</Paragraphs>
  <Slides>45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Exercise, Hippocampus and their role in Stress</vt:lpstr>
      <vt:lpstr>Treadmill exercise can rescue social defeat-induced anxiety-like behavior</vt:lpstr>
      <vt:lpstr>Hippocampus</vt:lpstr>
      <vt:lpstr>Endocannabinoid system</vt:lpstr>
      <vt:lpstr>Endocannabinoids</vt:lpstr>
      <vt:lpstr>Endocannabinoid receptors</vt:lpstr>
      <vt:lpstr>Overexpression of CB2 cannabinoid receptors decreased vulnerability to anxiety and impaired anxiolytic action of alprazolam in mice</vt:lpstr>
      <vt:lpstr>Open Field Test</vt:lpstr>
      <vt:lpstr>Cb2 gene overexpression leads to increase time  spent in the center during open field test</vt:lpstr>
      <vt:lpstr>Light-dark Box test</vt:lpstr>
      <vt:lpstr>Cb2 gene overexpression leads to increase time  spent in the light during light-dark box test</vt:lpstr>
      <vt:lpstr>Elevated plus maze test</vt:lpstr>
      <vt:lpstr>Cb2 gene overexpression leads to increase time  spent in the open arm at elevated plus maze test</vt:lpstr>
      <vt:lpstr> Alprazolam treatment increase time spent in the light during light-dark box test</vt:lpstr>
      <vt:lpstr> </vt:lpstr>
      <vt:lpstr>Increased expression of GABA receptors in Cb2 overexpressing mice</vt:lpstr>
      <vt:lpstr>Summary:</vt:lpstr>
      <vt:lpstr>Different role of dorsal and ventral hippocampus</vt:lpstr>
      <vt:lpstr>ANXIOUS BEHAVIOR INDUCES ELEVATED HIPPOCAMPAL Cb2 RECEPTOR GENE EXPRESSION</vt:lpstr>
      <vt:lpstr>              Stress-Alternatives Model (SAM)</vt:lpstr>
      <vt:lpstr>Freezing Time increased in submissive mice</vt:lpstr>
      <vt:lpstr>Escape latency decreased in escaping mice</vt:lpstr>
      <vt:lpstr>No effect on Cb1 receptor expression in ventral dentate gyrus and ventral CA1  region of hippocampus</vt:lpstr>
      <vt:lpstr> Cb2 receptor expression in ventral dentate gyrus  and ventral CA1  region of hippocampus increased</vt:lpstr>
      <vt:lpstr>No effect on Cb1 receptor expression in dorsal dentate gyrus and dorsal CA1  region of hippocampus</vt:lpstr>
      <vt:lpstr> Cb2 receptor expression in dorsal dentate gyrus  and dorsal CA1  region of hippocampus increased</vt:lpstr>
      <vt:lpstr>Exercise has no effect on Cb1 expression in ventral dentate gyrus region of mice which went through SAM social aggression</vt:lpstr>
      <vt:lpstr>Exercise has no effect on Cb2 expression in ventral dentate gyrus and ventral CA1 region of mice which went through SAM social aggression</vt:lpstr>
      <vt:lpstr>Exercise caused increased Cb2 expression in dorsal dentate gyrus but not dorsal CA1 region of mice which went through SAM social aggression</vt:lpstr>
      <vt:lpstr>Summary:</vt:lpstr>
      <vt:lpstr>Physical Exercise Prevents Stress-Induced Activation of Granule Neurons and Enhances Local Inhibitory Mechanisms in the Dentate Gyrus</vt:lpstr>
      <vt:lpstr>Running increased the number of newly formed neurons in the dentate gyrus of hippocampus</vt:lpstr>
      <vt:lpstr>Running prevents activation of new neurons in the ventral dentate gyrus due to stress</vt:lpstr>
      <vt:lpstr>Running prevents activation of granule neurons in ventral dentate gyrus due to stress </vt:lpstr>
      <vt:lpstr>Interneurons in the ventral dentate gyrus shows increased activity to stress in runners as compared to sedentary mice </vt:lpstr>
      <vt:lpstr>Microdialysis</vt:lpstr>
      <vt:lpstr>There was increase in extracellular GABA in ventral hippocampus in runners due to stress as compared to sedentary mice</vt:lpstr>
      <vt:lpstr>Increase in GABA receptor staining in ventral hippocampus in runners as compared to sedentary mice </vt:lpstr>
      <vt:lpstr>GABA receptor antagonist Bicuculline when administered in ventral hippocampus caused decrease in time spent in open arms by the runners</vt:lpstr>
      <vt:lpstr>Bicuculline doesn't cause any effect if the treatment was given in dorsal hippocampus in runners</vt:lpstr>
      <vt:lpstr>Summary:</vt:lpstr>
      <vt:lpstr>Conclusion</vt:lpstr>
      <vt:lpstr>Endocannabinoid binding to  the presynaptic site can lead to release of GABA</vt:lpstr>
      <vt:lpstr>GABAergic signaling in the hippocampus</vt:lpstr>
      <vt:lpstr>Hippocampus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and its role in social reselience</dc:title>
  <dc:creator>Neeraj Tiwari</dc:creator>
  <cp:lastModifiedBy>Cliff H Summers</cp:lastModifiedBy>
  <cp:revision>156</cp:revision>
  <dcterms:created xsi:type="dcterms:W3CDTF">2017-10-13T19:03:48Z</dcterms:created>
  <dcterms:modified xsi:type="dcterms:W3CDTF">2017-10-19T20:10:15Z</dcterms:modified>
</cp:coreProperties>
</file>